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7" d="100"/>
          <a:sy n="47" d="100"/>
        </p:scale>
        <p:origin x="-14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98F38A5B-1665-2F40-8DE6-D87D441AB5D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AC254A5-3BAE-1A4C-9C9B-35C2EFADD080}" type="datetimeFigureOut">
              <a:rPr lang="en-US" smtClean="0"/>
              <a:t>10/8/15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254A5-3BAE-1A4C-9C9B-35C2EFADD080}" type="datetimeFigureOut">
              <a:rPr lang="en-US" smtClean="0"/>
              <a:t>10/8/15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98F38A5B-1665-2F40-8DE6-D87D441AB5D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38A5B-1665-2F40-8DE6-D87D441AB5D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C254A5-3BAE-1A4C-9C9B-35C2EFADD080}" type="datetimeFigureOut">
              <a:rPr lang="en-US" smtClean="0"/>
              <a:t>10/8/15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F38A5B-1665-2F40-8DE6-D87D441AB5D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AC254A5-3BAE-1A4C-9C9B-35C2EFADD080}" type="datetimeFigureOut">
              <a:rPr lang="en-US" smtClean="0"/>
              <a:t>10/8/15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F38A5B-1665-2F40-8DE6-D87D441AB5D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AC254A5-3BAE-1A4C-9C9B-35C2EFADD080}" type="datetimeFigureOut">
              <a:rPr lang="en-US" smtClean="0"/>
              <a:t>10/8/15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F38A5B-1665-2F40-8DE6-D87D441AB5D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AC254A5-3BAE-1A4C-9C9B-35C2EFADD080}" type="datetimeFigureOut">
              <a:rPr lang="en-US" smtClean="0"/>
              <a:t>10/8/15</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98F38A5B-1665-2F40-8DE6-D87D441AB5D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Parallelism and Rhetorical Questions</a:t>
            </a:r>
            <a:br>
              <a:rPr lang="en-US" sz="2800" dirty="0" smtClean="0"/>
            </a:br>
            <a:endParaRPr lang="en-US" sz="2800" dirty="0"/>
          </a:p>
        </p:txBody>
      </p:sp>
    </p:spTree>
    <p:extLst>
      <p:ext uri="{BB962C8B-B14F-4D97-AF65-F5344CB8AC3E}">
        <p14:creationId xmlns:p14="http://schemas.microsoft.com/office/powerpoint/2010/main" val="1869440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Parallelism</a:t>
            </a:r>
            <a:endParaRPr lang="en-US" dirty="0"/>
          </a:p>
        </p:txBody>
      </p:sp>
      <p:sp>
        <p:nvSpPr>
          <p:cNvPr id="3" name="Content Placeholder 2"/>
          <p:cNvSpPr>
            <a:spLocks noGrp="1"/>
          </p:cNvSpPr>
          <p:nvPr>
            <p:ph idx="1"/>
          </p:nvPr>
        </p:nvSpPr>
        <p:spPr/>
        <p:txBody>
          <a:bodyPr/>
          <a:lstStyle/>
          <a:p>
            <a:r>
              <a:rPr lang="en-US" dirty="0" smtClean="0"/>
              <a:t>Parallelism is the use of components in a sentence that are grammatically the same; or similar in their construction, sound, meaning or meter..</a:t>
            </a:r>
            <a:endParaRPr lang="en-US" dirty="0"/>
          </a:p>
        </p:txBody>
      </p:sp>
    </p:spTree>
    <p:extLst>
      <p:ext uri="{BB962C8B-B14F-4D97-AF65-F5344CB8AC3E}">
        <p14:creationId xmlns:p14="http://schemas.microsoft.com/office/powerpoint/2010/main" val="2036048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Common Parallelism Examples</a:t>
            </a:r>
            <a:br>
              <a:rPr lang="en-US" b="1" dirty="0" smtClean="0"/>
            </a:br>
            <a:endParaRPr lang="en-US" dirty="0"/>
          </a:p>
        </p:txBody>
      </p:sp>
      <p:sp>
        <p:nvSpPr>
          <p:cNvPr id="3" name="Content Placeholder 2"/>
          <p:cNvSpPr>
            <a:spLocks noGrp="1"/>
          </p:cNvSpPr>
          <p:nvPr>
            <p:ph idx="1"/>
          </p:nvPr>
        </p:nvSpPr>
        <p:spPr/>
        <p:txBody>
          <a:bodyPr/>
          <a:lstStyle/>
          <a:p>
            <a:r>
              <a:rPr lang="en-US" dirty="0" smtClean="0"/>
              <a:t>Like father, like son.</a:t>
            </a:r>
          </a:p>
          <a:p>
            <a:r>
              <a:rPr lang="en-US" dirty="0" smtClean="0"/>
              <a:t>The escaped prisoner was wanted dead or alive.</a:t>
            </a:r>
          </a:p>
          <a:p>
            <a:r>
              <a:rPr lang="en-US" dirty="0" smtClean="0"/>
              <a:t>Easy come, easy go.</a:t>
            </a:r>
          </a:p>
          <a:p>
            <a:r>
              <a:rPr lang="en-US" dirty="0" smtClean="0"/>
              <a:t>Whether in class, at work or at home, Shasta was always busy.</a:t>
            </a:r>
          </a:p>
          <a:p>
            <a:r>
              <a:rPr lang="en-US" dirty="0" smtClean="0"/>
              <a:t>Flying is fast, comfortable, and safe.</a:t>
            </a:r>
          </a:p>
          <a:p>
            <a:endParaRPr lang="en-US" dirty="0"/>
          </a:p>
        </p:txBody>
      </p:sp>
    </p:spTree>
    <p:extLst>
      <p:ext uri="{BB962C8B-B14F-4D97-AF65-F5344CB8AC3E}">
        <p14:creationId xmlns:p14="http://schemas.microsoft.com/office/powerpoint/2010/main" val="663411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literature, parallelism is used in different ways to impress upon the readers in order to convey messages or moral lessons. Let us analyze a few examples of parallelism in literature:</a:t>
            </a:r>
            <a:endParaRPr lang="en-US" dirty="0"/>
          </a:p>
        </p:txBody>
      </p:sp>
    </p:spTree>
    <p:extLst>
      <p:ext uri="{BB962C8B-B14F-4D97-AF65-F5344CB8AC3E}">
        <p14:creationId xmlns:p14="http://schemas.microsoft.com/office/powerpoint/2010/main" val="951364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Antithesis</a:t>
            </a:r>
            <a:endParaRPr lang="en-US" dirty="0"/>
          </a:p>
        </p:txBody>
      </p:sp>
      <p:sp>
        <p:nvSpPr>
          <p:cNvPr id="3" name="Content Placeholder 2"/>
          <p:cNvSpPr>
            <a:spLocks noGrp="1"/>
          </p:cNvSpPr>
          <p:nvPr>
            <p:ph idx="1"/>
          </p:nvPr>
        </p:nvSpPr>
        <p:spPr/>
        <p:txBody>
          <a:bodyPr>
            <a:normAutofit fontScale="92500"/>
          </a:bodyPr>
          <a:lstStyle/>
          <a:p>
            <a:r>
              <a:rPr lang="en-US" dirty="0" smtClean="0"/>
              <a:t>a kind of parallelism in which two opposite ideas are put together in parallel structures. Alexander Pope in his “An Essay on Criticism” uses antithetic parallel structure:</a:t>
            </a:r>
          </a:p>
          <a:p>
            <a:endParaRPr lang="en-US" dirty="0" smtClean="0"/>
          </a:p>
          <a:p>
            <a:r>
              <a:rPr lang="en-US" dirty="0" smtClean="0"/>
              <a:t>“To err is human; to forgive divine.”</a:t>
            </a:r>
          </a:p>
          <a:p>
            <a:pPr marL="0" indent="0">
              <a:buNone/>
            </a:pPr>
            <a:endParaRPr lang="en-US" dirty="0"/>
          </a:p>
          <a:p>
            <a:r>
              <a:rPr lang="en-US" dirty="0" smtClean="0"/>
              <a:t>Imperfection is a human trait and God is most forgiving. </a:t>
            </a:r>
            <a:endParaRPr lang="en-US" dirty="0"/>
          </a:p>
        </p:txBody>
      </p:sp>
    </p:spTree>
    <p:extLst>
      <p:ext uri="{BB962C8B-B14F-4D97-AF65-F5344CB8AC3E}">
        <p14:creationId xmlns:p14="http://schemas.microsoft.com/office/powerpoint/2010/main" val="2831480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8409"/>
            <a:ext cx="8229600" cy="1143000"/>
          </a:xfrm>
        </p:spPr>
        <p:txBody>
          <a:bodyPr>
            <a:normAutofit fontScale="90000"/>
          </a:bodyPr>
          <a:lstStyle/>
          <a:p>
            <a:r>
              <a:rPr lang="en-US" i="1" dirty="0" smtClean="0"/>
              <a:t>A Tale of Two Cities</a:t>
            </a:r>
            <a:r>
              <a:rPr lang="en-US" dirty="0" smtClean="0"/>
              <a:t/>
            </a:r>
            <a:br>
              <a:rPr lang="en-US" dirty="0" smtClean="0"/>
            </a:br>
            <a:r>
              <a:rPr lang="en-US" dirty="0" smtClean="0"/>
              <a:t> by </a:t>
            </a:r>
            <a:br>
              <a:rPr lang="en-US" dirty="0" smtClean="0"/>
            </a:br>
            <a:r>
              <a:rPr lang="en-US" dirty="0" smtClean="0"/>
              <a:t>Charles Dickens:</a:t>
            </a:r>
            <a:br>
              <a:rPr lang="en-US" dirty="0" smtClean="0"/>
            </a:br>
            <a:endParaRPr lang="en-US" dirty="0"/>
          </a:p>
        </p:txBody>
      </p:sp>
      <p:sp>
        <p:nvSpPr>
          <p:cNvPr id="3" name="Content Placeholder 2"/>
          <p:cNvSpPr>
            <a:spLocks noGrp="1"/>
          </p:cNvSpPr>
          <p:nvPr>
            <p:ph idx="1"/>
          </p:nvPr>
        </p:nvSpPr>
        <p:spPr>
          <a:xfrm>
            <a:off x="700410" y="2600184"/>
            <a:ext cx="8229600" cy="4525963"/>
          </a:xfrm>
        </p:spPr>
        <p:txBody>
          <a:bodyPr>
            <a:normAutofit/>
          </a:bodyPr>
          <a:lstStyle/>
          <a:p>
            <a:r>
              <a:rPr lang="en-US" dirty="0" smtClean="0"/>
              <a:t>“It was the best of times, it was the worst of times, it was the age of wisdom, it was the age of foolishness, it was the epoch of belief, it was the epoch of incredulity, it was the season of Light, it was the season of Darkness, it was the spring of hope, it was the winter of despair.</a:t>
            </a:r>
          </a:p>
          <a:p>
            <a:endParaRPr lang="en-US" dirty="0"/>
          </a:p>
        </p:txBody>
      </p:sp>
    </p:spTree>
    <p:extLst>
      <p:ext uri="{BB962C8B-B14F-4D97-AF65-F5344CB8AC3E}">
        <p14:creationId xmlns:p14="http://schemas.microsoft.com/office/powerpoint/2010/main" val="2227104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Rhetorical Question</a:t>
            </a:r>
            <a:endParaRPr lang="en-US" dirty="0"/>
          </a:p>
        </p:txBody>
      </p:sp>
      <p:sp>
        <p:nvSpPr>
          <p:cNvPr id="3" name="Content Placeholder 2"/>
          <p:cNvSpPr>
            <a:spLocks noGrp="1"/>
          </p:cNvSpPr>
          <p:nvPr>
            <p:ph idx="1"/>
          </p:nvPr>
        </p:nvSpPr>
        <p:spPr/>
        <p:txBody>
          <a:bodyPr/>
          <a:lstStyle/>
          <a:p>
            <a:r>
              <a:rPr lang="en-US" dirty="0"/>
              <a:t>A </a:t>
            </a:r>
            <a:r>
              <a:rPr lang="en-US" b="1" dirty="0"/>
              <a:t>rhetorical question</a:t>
            </a:r>
            <a:r>
              <a:rPr lang="en-US" dirty="0"/>
              <a:t> is a </a:t>
            </a:r>
            <a:r>
              <a:rPr lang="en-US" dirty="0" smtClean="0"/>
              <a:t>figure of speech in </a:t>
            </a:r>
            <a:r>
              <a:rPr lang="en-US" dirty="0"/>
              <a:t>the form of </a:t>
            </a:r>
            <a:r>
              <a:rPr lang="en-US" dirty="0" smtClean="0"/>
              <a:t>a question </a:t>
            </a:r>
            <a:r>
              <a:rPr lang="en-US" dirty="0"/>
              <a:t>that is asked in order to make a point rather than to elicit an answer.</a:t>
            </a:r>
          </a:p>
        </p:txBody>
      </p:sp>
    </p:spTree>
    <p:extLst>
      <p:ext uri="{BB962C8B-B14F-4D97-AF65-F5344CB8AC3E}">
        <p14:creationId xmlns:p14="http://schemas.microsoft.com/office/powerpoint/2010/main" val="4028788154"/>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70</TotalTime>
  <Words>277</Words>
  <Application>Microsoft Macintosh PowerPoint</Application>
  <PresentationFormat>On-screen Show (4:3)</PresentationFormat>
  <Paragraphs>20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Inkwell</vt:lpstr>
      <vt:lpstr>Parallelism and Rhetorical Questions </vt:lpstr>
      <vt:lpstr>Parallelism</vt:lpstr>
      <vt:lpstr>Common Parallelism Examples </vt:lpstr>
      <vt:lpstr>PowerPoint Presentation</vt:lpstr>
      <vt:lpstr>Antithesis</vt:lpstr>
      <vt:lpstr>A Tale of Two Cities  by  Charles Dickens: </vt:lpstr>
      <vt:lpstr>Rhetorical Question</vt:lpstr>
    </vt:vector>
  </TitlesOfParts>
  <Company>Penn-Trafford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Sharon Spada</dc:creator>
  <cp:lastModifiedBy>Sharon Spada</cp:lastModifiedBy>
  <cp:revision>3</cp:revision>
  <dcterms:created xsi:type="dcterms:W3CDTF">2015-10-08T14:21:05Z</dcterms:created>
  <dcterms:modified xsi:type="dcterms:W3CDTF">2015-10-08T15:31:51Z</dcterms:modified>
</cp:coreProperties>
</file>